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7" r:id="rId10"/>
    <p:sldId id="268" r:id="rId11"/>
    <p:sldId id="269" r:id="rId12"/>
    <p:sldId id="262" r:id="rId13"/>
    <p:sldId id="263" r:id="rId14"/>
    <p:sldId id="264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043FE-2FB8-4877-A4F0-A145340D8197}" type="datetimeFigureOut">
              <a:rPr lang="en-US" smtClean="0"/>
              <a:t>1/8/2019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361BD-2427-4326-86B4-578B0C83831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043FE-2FB8-4877-A4F0-A145340D8197}" type="datetimeFigureOut">
              <a:rPr lang="en-US" smtClean="0"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361BD-2427-4326-86B4-578B0C8383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043FE-2FB8-4877-A4F0-A145340D8197}" type="datetimeFigureOut">
              <a:rPr lang="en-US" smtClean="0"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361BD-2427-4326-86B4-578B0C8383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043FE-2FB8-4877-A4F0-A145340D8197}" type="datetimeFigureOut">
              <a:rPr lang="en-US" smtClean="0"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361BD-2427-4326-86B4-578B0C8383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043FE-2FB8-4877-A4F0-A145340D8197}" type="datetimeFigureOut">
              <a:rPr lang="en-US" smtClean="0"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361BD-2427-4326-86B4-578B0C83831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043FE-2FB8-4877-A4F0-A145340D8197}" type="datetimeFigureOut">
              <a:rPr lang="en-US" smtClean="0"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361BD-2427-4326-86B4-578B0C8383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043FE-2FB8-4877-A4F0-A145340D8197}" type="datetimeFigureOut">
              <a:rPr lang="en-US" smtClean="0"/>
              <a:t>1/8/2019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361BD-2427-4326-86B4-578B0C8383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043FE-2FB8-4877-A4F0-A145340D8197}" type="datetimeFigureOut">
              <a:rPr lang="en-US" smtClean="0"/>
              <a:t>1/8/2019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361BD-2427-4326-86B4-578B0C8383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043FE-2FB8-4877-A4F0-A145340D8197}" type="datetimeFigureOut">
              <a:rPr lang="en-US" smtClean="0"/>
              <a:t>1/8/2019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361BD-2427-4326-86B4-578B0C83831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043FE-2FB8-4877-A4F0-A145340D8197}" type="datetimeFigureOut">
              <a:rPr lang="en-US" smtClean="0"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361BD-2427-4326-86B4-578B0C8383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A043FE-2FB8-4877-A4F0-A145340D8197}" type="datetimeFigureOut">
              <a:rPr lang="en-US" smtClean="0"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361BD-2427-4326-86B4-578B0C83831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8A043FE-2FB8-4877-A4F0-A145340D8197}" type="datetimeFigureOut">
              <a:rPr lang="en-US" smtClean="0"/>
              <a:t>1/8/2019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72361BD-2427-4326-86B4-578B0C838312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724400"/>
            <a:ext cx="8153400" cy="1295400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PENERAPAN ALGORITMA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REGRESI LINIER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UNTUK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MEMPREDIKSI JUMLAH PASIEN RAWAT INAP                     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BERDASARKAN PENYAKIT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Studi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Kasus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Pada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Puskesmas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Limba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B Kota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Gorontalo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Oleh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 ELAWATI DJURUMUDI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T3114123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863" y="2716213"/>
            <a:ext cx="1811337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4757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819400" y="152400"/>
            <a:ext cx="44196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DAD Level 1 Proses 3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66800"/>
            <a:ext cx="80010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792806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819400" y="152400"/>
            <a:ext cx="30480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Relasi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abel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990600" y="838200"/>
            <a:ext cx="7467600" cy="5755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341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819400" y="152400"/>
            <a:ext cx="44196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Pengujian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White Box</a:t>
            </a:r>
            <a:endParaRPr lang="en-US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785813"/>
            <a:ext cx="5943600" cy="607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639981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761999"/>
            <a:ext cx="4267200" cy="5181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5250873" y="748144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Dik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 = 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 =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 =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 = 2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 G =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 – N + 2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 G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 9 -  8 + 2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 G =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3	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 G =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 + 1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 G =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2 + 1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 G = 3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Jalur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Path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1 : 1-2-3-4-2-5-6-7-5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Path 2 : 1-2-5-6-7-5-8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Path 3 : 1-2-5-8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97356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514600" y="76200"/>
            <a:ext cx="5105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Pengujian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H</a:t>
            </a:r>
            <a:r>
              <a:rPr lang="en-US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asil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Akurasi</a:t>
            </a:r>
            <a:endParaRPr lang="en-US" sz="32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6425676"/>
              </p:ext>
            </p:extLst>
          </p:nvPr>
        </p:nvGraphicFramePr>
        <p:xfrm>
          <a:off x="1066800" y="914400"/>
          <a:ext cx="4191000" cy="594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Document" r:id="rId3" imgW="5188747" imgH="4262186" progId="Word.Document.12">
                  <p:embed/>
                </p:oleObj>
              </mc:Choice>
              <mc:Fallback>
                <p:oleObj name="Document" r:id="rId3" imgW="5188747" imgH="426218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66800" y="914400"/>
                        <a:ext cx="4191000" cy="594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5486400" y="2133600"/>
                <a:ext cx="3848100" cy="23743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0" smtClean="0">
                        <a:latin typeface="Cambria Math"/>
                      </a:rPr>
                      <m:t> </m:t>
                    </m:r>
                    <m:r>
                      <a:rPr lang="en-US" sz="2800" b="1" i="1"/>
                      <m:t>𝑴𝑨𝑷𝑬</m:t>
                    </m:r>
                    <m:r>
                      <a:rPr lang="en-US" sz="2800" b="1" i="1"/>
                      <m:t>=</m:t>
                    </m:r>
                    <m:f>
                      <m:fPr>
                        <m:ctrlPr>
                          <a:rPr lang="en-US" sz="2800" b="1" i="1"/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US" sz="2800" b="1" i="1"/>
                            </m:ctrlPr>
                          </m:naryPr>
                          <m:sub/>
                          <m:sup/>
                          <m:e>
                            <m:f>
                              <m:fPr>
                                <m:ctrlPr>
                                  <a:rPr lang="en-US" sz="2800" b="1" i="1"/>
                                </m:ctrlPr>
                              </m:fPr>
                              <m:num>
                                <m:r>
                                  <a:rPr lang="en-US" sz="2800" b="1" i="1"/>
                                  <m:t>|</m:t>
                                </m:r>
                                <m:r>
                                  <a:rPr lang="en-US" sz="2800" b="1" i="1"/>
                                  <m:t>𝒚</m:t>
                                </m:r>
                                <m:r>
                                  <a:rPr lang="en-US" sz="2800" b="1" i="1"/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sz="2800" b="1" i="1"/>
                                    </m:ctrlPr>
                                  </m:sSupPr>
                                  <m:e>
                                    <m:r>
                                      <a:rPr lang="en-US" sz="2800" b="1" i="1"/>
                                      <m:t>𝒚</m:t>
                                    </m:r>
                                  </m:e>
                                  <m:sup>
                                    <m:r>
                                      <a:rPr lang="en-US" sz="2800" b="1" i="1"/>
                                      <m:t>′</m:t>
                                    </m:r>
                                  </m:sup>
                                </m:sSup>
                                <m:r>
                                  <a:rPr lang="en-US" sz="2800" b="1" i="1"/>
                                  <m:t>|</m:t>
                                </m:r>
                              </m:num>
                              <m:den>
                                <m:r>
                                  <a:rPr lang="en-US" sz="2800" b="1" i="1"/>
                                  <m:t>𝒚</m:t>
                                </m:r>
                              </m:den>
                            </m:f>
                            <m:r>
                              <a:rPr lang="en-US" sz="2800" b="1" i="1"/>
                              <m:t>𝒙</m:t>
                            </m:r>
                            <m:r>
                              <a:rPr lang="en-US" sz="2800" b="1" i="1"/>
                              <m:t>𝟏𝟎𝟎</m:t>
                            </m:r>
                            <m:r>
                              <a:rPr lang="en-US" sz="2800" b="1" i="1"/>
                              <m:t>%</m:t>
                            </m:r>
                          </m:e>
                        </m:nary>
                      </m:num>
                      <m:den>
                        <m:r>
                          <a:rPr lang="en-US" sz="2800" b="1" i="1"/>
                          <m:t>𝒏</m:t>
                        </m:r>
                      </m:den>
                    </m:f>
                    <m:r>
                      <a:rPr lang="en-US" sz="2800" b="1" i="1"/>
                      <m:t> </m:t>
                    </m:r>
                  </m:oMath>
                </a14:m>
                <a:endParaRPr lang="en-US" sz="2800" b="1" i="1" dirty="0" smtClean="0"/>
              </a:p>
              <a:p>
                <a:r>
                  <a:rPr lang="en-US" sz="2800" b="1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b="1" i="1"/>
                      <m:t>𝑴𝑨𝑷𝑬</m:t>
                    </m:r>
                    <m:r>
                      <a:rPr lang="en-US" sz="2800" b="1" i="1"/>
                      <m:t>=</m:t>
                    </m:r>
                    <m:f>
                      <m:fPr>
                        <m:ctrlPr>
                          <a:rPr lang="en-US" sz="2800" b="1" i="1"/>
                        </m:ctrlPr>
                      </m:fPr>
                      <m:num>
                        <m:r>
                          <a:rPr lang="en-US" sz="2800" b="1" i="1"/>
                          <m:t>𝟐𝟒𝟓</m:t>
                        </m:r>
                        <m:r>
                          <a:rPr lang="en-US" sz="2800" b="1" i="1"/>
                          <m:t>,</m:t>
                        </m:r>
                        <m:r>
                          <a:rPr lang="en-US" sz="2800" b="1" i="1"/>
                          <m:t>𝟐𝟐</m:t>
                        </m:r>
                      </m:num>
                      <m:den>
                        <m:r>
                          <a:rPr lang="en-US" sz="2800" b="1" i="1"/>
                          <m:t>𝟏𝟐</m:t>
                        </m:r>
                      </m:den>
                    </m:f>
                    <m:r>
                      <a:rPr lang="en-US" sz="2800" b="1" i="1"/>
                      <m:t> </m:t>
                    </m:r>
                  </m:oMath>
                </a14:m>
                <a:endParaRPr lang="en-US" sz="28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d-ID" sz="2800" b="1" i="1" smtClean="0">
                        <a:latin typeface="Cambria Math"/>
                      </a:rPr>
                      <m:t>𝑴𝑨𝑷𝑬</m:t>
                    </m:r>
                    <m:r>
                      <a:rPr lang="id-ID" sz="2800" i="1" smtClean="0">
                        <a:latin typeface="Cambria Math"/>
                      </a:rPr>
                      <m:t>=20,435</m:t>
                    </m:r>
                  </m:oMath>
                </a14:m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                                      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 </m:t>
                    </m:r>
                  </m:oMath>
                </a14:m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0" y="2133600"/>
                <a:ext cx="3848100" cy="237436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026019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124200" y="76200"/>
            <a:ext cx="34290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Kesimpulan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1066800" y="889844"/>
            <a:ext cx="79248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Berdasarkan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hasil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penelitian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sudah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dilakukan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hasil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pengujian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sistem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maka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disimpulkan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bahwa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id-ID" sz="2000" dirty="0">
                <a:latin typeface="Times New Roman" pitchFamily="18" charset="0"/>
                <a:cs typeface="Times New Roman" pitchFamily="18" charset="0"/>
              </a:rPr>
              <a:t>Metode </a:t>
            </a:r>
            <a:r>
              <a:rPr lang="id-ID" sz="2000" i="1" dirty="0">
                <a:latin typeface="Times New Roman" pitchFamily="18" charset="0"/>
                <a:cs typeface="Times New Roman" pitchFamily="18" charset="0"/>
              </a:rPr>
              <a:t>Linear Regsesi</a:t>
            </a:r>
            <a:r>
              <a:rPr lang="id-ID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digunakan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2000" dirty="0">
                <a:latin typeface="Times New Roman" pitchFamily="18" charset="0"/>
                <a:cs typeface="Times New Roman" pitchFamily="18" charset="0"/>
              </a:rPr>
              <a:t>Untuk Memprediksi Jumlah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Pasien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rawat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Inap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pada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Puskesmas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Limba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B Kota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Gorontalo</a:t>
            </a:r>
            <a:r>
              <a:rPr lang="id-ID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2000" dirty="0">
                <a:latin typeface="Times New Roman" pitchFamily="18" charset="0"/>
                <a:cs typeface="Times New Roman" pitchFamily="18" charset="0"/>
              </a:rPr>
              <a:t>Hasil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penerapan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metode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Linear </a:t>
            </a:r>
            <a:r>
              <a:rPr lang="en-US" sz="2000" i="1" dirty="0" err="1">
                <a:latin typeface="Times New Roman" pitchFamily="18" charset="0"/>
                <a:cs typeface="Times New Roman" pitchFamily="18" charset="0"/>
              </a:rPr>
              <a:t>Regresi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dalam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Memprediksi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Jumlah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Pasien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Rawat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Inap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pada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Puskesmas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Limba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B Kota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Gorontalo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digunakan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berdasarkan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jenis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penyakit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yaitu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jenis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penyakit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Gastritis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tingkat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error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sebesar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20.43%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tingkat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akurasi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sebesar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79.57%,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jenis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penyakit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Dispepsia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tingkat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error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sebesar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28.19%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tingkat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akurasi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sebesar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71.81%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jenis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penyakit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Obs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Pebris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tingkat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error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sebesar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22.77%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atau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tingakat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akurasi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sebesar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77.23%.</a:t>
            </a:r>
          </a:p>
        </p:txBody>
      </p:sp>
    </p:spTree>
    <p:extLst>
      <p:ext uri="{BB962C8B-B14F-4D97-AF65-F5344CB8AC3E}">
        <p14:creationId xmlns:p14="http://schemas.microsoft.com/office/powerpoint/2010/main" val="528621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981200" y="2514600"/>
            <a:ext cx="5867400" cy="1676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TERIMA KASIH</a:t>
            </a:r>
            <a:endParaRPr lang="en-US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99665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229600" cy="3102936"/>
          </a:xfrm>
        </p:spPr>
        <p:txBody>
          <a:bodyPr>
            <a:normAutofit lnSpcReduction="10000"/>
          </a:bodyPr>
          <a:lstStyle/>
          <a:p>
            <a:pPr marL="457200" lvl="0" indent="-457200" algn="just">
              <a:buFont typeface="Wingdings" pitchFamily="2" charset="2"/>
              <a:buChar char="Ø"/>
            </a:pPr>
            <a:r>
              <a:rPr lang="id-ID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Bagaimana cara merekayasa Sistem Data Mining Untuk Memprediksi jumlah </a:t>
            </a:r>
            <a:r>
              <a:rPr lang="en-US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pasien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rawat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inap</a:t>
            </a:r>
            <a:r>
              <a:rPr lang="id-ID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menggunakan Metode </a:t>
            </a:r>
            <a:r>
              <a:rPr lang="id-ID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Linear Regresi </a:t>
            </a:r>
            <a:r>
              <a:rPr lang="id-ID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>
              <a:buFont typeface="Wingdings" pitchFamily="2" charset="2"/>
              <a:buChar char="Ø"/>
            </a:pPr>
            <a:r>
              <a:rPr lang="id-ID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Bagaimana hasil penerapan Metode </a:t>
            </a:r>
            <a:r>
              <a:rPr lang="id-ID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Linear Regresi</a:t>
            </a:r>
            <a:r>
              <a:rPr lang="id-ID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untuk Memprediksi jumlah </a:t>
            </a:r>
            <a:r>
              <a:rPr lang="en-US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pasien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rawat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inap</a:t>
            </a:r>
            <a:r>
              <a:rPr lang="id-ID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743200" y="533400"/>
            <a:ext cx="3886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Rumusan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Masalah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3106785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50064"/>
            <a:ext cx="8305800" cy="2950536"/>
          </a:xfrm>
        </p:spPr>
        <p:txBody>
          <a:bodyPr>
            <a:normAutofit/>
          </a:bodyPr>
          <a:lstStyle/>
          <a:p>
            <a:pPr marL="457200" lvl="0" indent="-457200" algn="just">
              <a:buFont typeface="Wingdings" pitchFamily="2" charset="2"/>
              <a:buChar char="Ø"/>
            </a:pPr>
            <a:r>
              <a:rPr lang="id-ID" sz="2800" dirty="0">
                <a:latin typeface="Times New Roman" pitchFamily="18" charset="0"/>
                <a:cs typeface="Times New Roman" pitchFamily="18" charset="0"/>
              </a:rPr>
              <a:t>Merekayasa aplikasi data mining untuk Memprediksi  jumlah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pasien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rawat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inap</a:t>
            </a:r>
            <a:r>
              <a:rPr lang="id-ID" sz="2800" dirty="0">
                <a:latin typeface="Times New Roman" pitchFamily="18" charset="0"/>
                <a:cs typeface="Times New Roman" pitchFamily="18" charset="0"/>
              </a:rPr>
              <a:t> dengan Metode </a:t>
            </a:r>
            <a:r>
              <a:rPr lang="id-ID" sz="2800" i="1" dirty="0">
                <a:latin typeface="Times New Roman" pitchFamily="18" charset="0"/>
                <a:cs typeface="Times New Roman" pitchFamily="18" charset="0"/>
              </a:rPr>
              <a:t>Linear Regresi</a:t>
            </a:r>
            <a:r>
              <a:rPr lang="id-ID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>
              <a:buFont typeface="Wingdings" pitchFamily="2" charset="2"/>
              <a:buChar char="Ø"/>
            </a:pPr>
            <a:r>
              <a:rPr lang="fi-FI" sz="2800" dirty="0">
                <a:latin typeface="Times New Roman" pitchFamily="18" charset="0"/>
                <a:cs typeface="Times New Roman" pitchFamily="18" charset="0"/>
              </a:rPr>
              <a:t>Menerapkan </a:t>
            </a:r>
            <a:r>
              <a:rPr lang="id-ID" sz="2800" dirty="0">
                <a:latin typeface="Times New Roman" pitchFamily="18" charset="0"/>
                <a:cs typeface="Times New Roman" pitchFamily="18" charset="0"/>
              </a:rPr>
              <a:t>Metode </a:t>
            </a:r>
            <a:r>
              <a:rPr lang="id-ID" sz="2800" i="1" dirty="0">
                <a:latin typeface="Times New Roman" pitchFamily="18" charset="0"/>
                <a:cs typeface="Times New Roman" pitchFamily="18" charset="0"/>
              </a:rPr>
              <a:t>Linear Regresi</a:t>
            </a:r>
            <a:r>
              <a:rPr lang="fi-FI" sz="2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id-ID" sz="2800" dirty="0">
                <a:latin typeface="Times New Roman" pitchFamily="18" charset="0"/>
                <a:cs typeface="Times New Roman" pitchFamily="18" charset="0"/>
              </a:rPr>
              <a:t>untuk memprediksi jumlah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pasien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rawat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inap</a:t>
            </a:r>
            <a:r>
              <a:rPr lang="id-ID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743200" y="533400"/>
            <a:ext cx="3886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Tujuan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751396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43200" y="152400"/>
            <a:ext cx="38862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Kerangka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Pikir</a:t>
            </a:r>
            <a:endParaRPr lang="en-US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971550"/>
            <a:ext cx="6248400" cy="573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617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971800" y="152400"/>
            <a:ext cx="3886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Diagram </a:t>
            </a:r>
            <a:r>
              <a:rPr lang="en-US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Konteks</a:t>
            </a:r>
            <a:endParaRPr lang="en-US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838200"/>
            <a:ext cx="75438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5552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819400" y="152400"/>
            <a:ext cx="44196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Diagram </a:t>
            </a:r>
            <a:r>
              <a:rPr lang="en-US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Berjenjang</a:t>
            </a:r>
            <a:endParaRPr lang="en-US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125681"/>
            <a:ext cx="8153400" cy="4190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68822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876300"/>
            <a:ext cx="5105400" cy="560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2819400" y="152400"/>
            <a:ext cx="44196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DAD Level 0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265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819400" y="152400"/>
            <a:ext cx="44196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DAD Level 1 Proses 1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04924"/>
            <a:ext cx="7924800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215528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274" y="1143000"/>
            <a:ext cx="785812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2819400" y="152400"/>
            <a:ext cx="44196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DAD Level 1 Proses 2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302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178</TotalTime>
  <Words>269</Words>
  <Application>Microsoft Office PowerPoint</Application>
  <PresentationFormat>On-screen Show (4:3)</PresentationFormat>
  <Paragraphs>48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Solstice</vt:lpstr>
      <vt:lpstr>Microsoft Word Document</vt:lpstr>
      <vt:lpstr>      PENERAPAN ALGORITMA REGRESI LINIER UNTUK           MEMPREDIKSI JUMLAH PASIEN RAWAT INAP                                          BERDASARKAN PENYAKIT        (Studi Kasus Pada Puskesmas Limba B Kota Gorontalo)                                                                                                Oleh                            ELAWATI DJURUMUDI                                         T3114123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8</dc:creator>
  <cp:lastModifiedBy>Windows 8</cp:lastModifiedBy>
  <cp:revision>12</cp:revision>
  <dcterms:created xsi:type="dcterms:W3CDTF">2019-01-08T15:21:50Z</dcterms:created>
  <dcterms:modified xsi:type="dcterms:W3CDTF">2019-01-08T18:20:47Z</dcterms:modified>
</cp:coreProperties>
</file>